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Oswald"/>
      <p:regular r:id="rId23"/>
      <p:bold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swald-bold.fntdata"/><Relationship Id="rId23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672f2315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9672f2315d_0_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4" name="Google Shape;1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4791075" y="6480175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57200" y="6481763"/>
            <a:ext cx="4259263" cy="300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 rot="5400000">
            <a:off x="2286000" y="53975"/>
            <a:ext cx="4572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0" type="dt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title"/>
          </p:nvPr>
        </p:nvSpPr>
        <p:spPr>
          <a:xfrm rot="5400000">
            <a:off x="4991100" y="2171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 rot="5400000">
            <a:off x="838200" y="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0" type="dt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1" type="ftr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 rot="-5400000">
            <a:off x="7553325" y="5254626"/>
            <a:ext cx="1893887" cy="1293812"/>
          </a:xfrm>
          <a:prstGeom prst="triangle">
            <a:avLst>
              <a:gd fmla="val 51323" name="adj"/>
            </a:avLst>
          </a:prstGeom>
          <a:gradFill>
            <a:gsLst>
              <a:gs pos="0">
                <a:srgbClr val="7F7F7F"/>
              </a:gs>
              <a:gs pos="60000">
                <a:schemeClr val="accent1"/>
              </a:gs>
              <a:gs pos="100000">
                <a:srgbClr val="E8E8E8"/>
              </a:gs>
            </a:gsLst>
            <a:lin ang="15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540544" y="2250280"/>
            <a:ext cx="806291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36576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1371600" y="6011863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1371600" y="5649913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8391525" y="5753100"/>
            <a:ext cx="5032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 flipH="1" rot="10800000">
            <a:off x="6350" y="6351"/>
            <a:ext cx="9131300" cy="6837363"/>
          </a:xfrm>
          <a:prstGeom prst="rtTriangle">
            <a:avLst/>
          </a:prstGeom>
          <a:gradFill>
            <a:gsLst>
              <a:gs pos="0">
                <a:srgbClr val="F8F8F8">
                  <a:alpha val="9803"/>
                </a:srgbClr>
              </a:gs>
              <a:gs pos="70000">
                <a:srgbClr val="F8F8F8">
                  <a:alpha val="7843"/>
                </a:srgbClr>
              </a:gs>
              <a:gs pos="100000">
                <a:srgbClr val="F8F8F8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 flipH="1" rot="-5400000">
            <a:off x="7553325" y="309563"/>
            <a:ext cx="1893888" cy="1293812"/>
          </a:xfrm>
          <a:prstGeom prst="triangle">
            <a:avLst>
              <a:gd fmla="val 51323" name="adj"/>
            </a:avLst>
          </a:prstGeom>
          <a:gradFill>
            <a:gsLst>
              <a:gs pos="0">
                <a:srgbClr val="7F7F7F"/>
              </a:gs>
              <a:gs pos="60000">
                <a:schemeClr val="accent1"/>
              </a:gs>
              <a:gs pos="100000">
                <a:srgbClr val="E8E8E8"/>
              </a:gs>
            </a:gsLst>
            <a:lin ang="15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Google Shape;34;p4"/>
          <p:cNvCxnSpPr/>
          <p:nvPr/>
        </p:nvCxnSpPr>
        <p:spPr>
          <a:xfrm rot="10800000">
            <a:off x="6469063" y="9525"/>
            <a:ext cx="2673350" cy="1900238"/>
          </a:xfrm>
          <a:prstGeom prst="straightConnector1">
            <a:avLst/>
          </a:prstGeom>
          <a:noFill/>
          <a:ln cap="rnd" cmpd="sng" w="9525">
            <a:solidFill>
              <a:srgbClr val="BABABA">
                <a:alpha val="4470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4"/>
          <p:cNvCxnSpPr/>
          <p:nvPr/>
        </p:nvCxnSpPr>
        <p:spPr>
          <a:xfrm flipH="1" rot="10800000">
            <a:off x="0" y="6350"/>
            <a:ext cx="9137650" cy="6845300"/>
          </a:xfrm>
          <a:prstGeom prst="straightConnector1">
            <a:avLst/>
          </a:prstGeom>
          <a:noFill/>
          <a:ln cap="rnd" cmpd="sng" w="9525">
            <a:solidFill>
              <a:srgbClr val="B1B1B1">
                <a:alpha val="3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4"/>
          <p:cNvSpPr txBox="1"/>
          <p:nvPr>
            <p:ph type="title"/>
          </p:nvPr>
        </p:nvSpPr>
        <p:spPr>
          <a:xfrm>
            <a:off x="381000" y="271464"/>
            <a:ext cx="72390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3E3E3"/>
              </a:buClr>
              <a:buSzPts val="3600"/>
              <a:buFont typeface="Century Gothic"/>
              <a:buNone/>
              <a:defRPr b="1" sz="3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1000" y="1633536"/>
            <a:ext cx="3886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6956425" y="6477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2619375" y="6481763"/>
            <a:ext cx="4260850" cy="300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8450263" y="809625"/>
            <a:ext cx="503237" cy="3000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457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73380" lvl="1" marL="91440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2" type="body"/>
          </p:nvPr>
        </p:nvSpPr>
        <p:spPr>
          <a:xfrm>
            <a:off x="4648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73380" lvl="1" marL="91440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0" type="dt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1" type="ftr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 rot="-5400000">
            <a:off x="-2295358" y="2834288"/>
            <a:ext cx="6153912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33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 rot="-5400000">
            <a:off x="146758" y="1508980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b="0"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9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 rot="-5400000">
            <a:off x="146758" y="4645372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b="0"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9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3" type="body"/>
          </p:nvPr>
        </p:nvSpPr>
        <p:spPr>
          <a:xfrm>
            <a:off x="2022230" y="290732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9250" lvl="1" marL="91440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4" type="body"/>
          </p:nvPr>
        </p:nvSpPr>
        <p:spPr>
          <a:xfrm>
            <a:off x="2022230" y="3427124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9250" lvl="1" marL="91440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4791075" y="6481763"/>
            <a:ext cx="2130425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1" type="ftr"/>
          </p:nvPr>
        </p:nvSpPr>
        <p:spPr>
          <a:xfrm>
            <a:off x="457200" y="6481763"/>
            <a:ext cx="426085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7589838" y="6483350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 rot="-5400000">
            <a:off x="-2295144" y="2882264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18288" algn="r">
              <a:spcBef>
                <a:spcPts val="0"/>
              </a:spcBef>
              <a:spcAft>
                <a:spcPts val="0"/>
              </a:spcAft>
              <a:buClr>
                <a:srgbClr val="E3E3E3"/>
              </a:buClr>
              <a:buSzPts val="2900"/>
              <a:buFont typeface="Century Gothic"/>
              <a:buNone/>
              <a:defRPr b="0" sz="29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1135856" y="367664"/>
            <a:ext cx="24384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3651250" y="320040"/>
            <a:ext cx="5276088" cy="598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SzPts val="2400"/>
              <a:buChar char="⦿"/>
              <a:defRPr sz="3000"/>
            </a:lvl1pPr>
            <a:lvl2pPr indent="-385444" lvl="1" marL="914400" algn="l">
              <a:spcBef>
                <a:spcPts val="520"/>
              </a:spcBef>
              <a:spcAft>
                <a:spcPts val="0"/>
              </a:spcAft>
              <a:buSzPts val="2470"/>
              <a:buChar char="›"/>
              <a:defRPr sz="26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278563" y="6556375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1135063" y="6556375"/>
            <a:ext cx="51435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8410575" y="6556375"/>
            <a:ext cx="503238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 rot="-5400000">
            <a:off x="-2523744" y="2894096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3E3E3"/>
              </a:buClr>
              <a:buSzPts val="3000"/>
              <a:buFont typeface="Century Gothic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/>
          <p:nvPr>
            <p:ph idx="2" type="pic"/>
          </p:nvPr>
        </p:nvSpPr>
        <p:spPr>
          <a:xfrm>
            <a:off x="1138237" y="373966"/>
            <a:ext cx="7333488" cy="548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380"/>
              </a:spcBef>
              <a:spcAft>
                <a:spcPts val="0"/>
              </a:spcAft>
              <a:buClr>
                <a:srgbClr val="E6E6E6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rgbClr val="E6E6E6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rgbClr val="E6E6E6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rgbClr val="E6E6E6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rgbClr val="E6E6E6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1143000" y="5867400"/>
            <a:ext cx="7333488" cy="685800"/>
          </a:xfrm>
          <a:prstGeom prst="rect">
            <a:avLst/>
          </a:prstGeom>
          <a:solidFill>
            <a:schemeClr val="accent1">
              <a:alpha val="14901"/>
            </a:schemeClr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300990" lvl="1" marL="914400" algn="l">
              <a:spcBef>
                <a:spcPts val="240"/>
              </a:spcBef>
              <a:spcAft>
                <a:spcPts val="0"/>
              </a:spcAft>
              <a:buSzPts val="1140"/>
              <a:buChar char="›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0" type="dt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1" type="ftr"/>
          </p:nvPr>
        </p:nvSpPr>
        <p:spPr>
          <a:xfrm>
            <a:off x="1169988" y="6557963"/>
            <a:ext cx="4948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8216900" y="6556375"/>
            <a:ext cx="366713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>
            <a:gsLst>
              <a:gs pos="0">
                <a:srgbClr val="F8F8F8">
                  <a:alpha val="9803"/>
                </a:srgbClr>
              </a:gs>
              <a:gs pos="70000">
                <a:srgbClr val="F8F8F8">
                  <a:alpha val="7843"/>
                </a:srgbClr>
              </a:gs>
              <a:gs pos="100000">
                <a:srgbClr val="F8F8F8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0" y="6350"/>
            <a:ext cx="9137650" cy="6845300"/>
          </a:xfrm>
          <a:prstGeom prst="straightConnector1">
            <a:avLst/>
          </a:prstGeom>
          <a:noFill/>
          <a:ln cap="rnd" cmpd="sng" w="9525">
            <a:solidFill>
              <a:srgbClr val="B1B1B1">
                <a:alpha val="3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"/>
          <p:cNvCxnSpPr/>
          <p:nvPr/>
        </p:nvCxnSpPr>
        <p:spPr>
          <a:xfrm flipH="1">
            <a:off x="6469063" y="4948238"/>
            <a:ext cx="2673350" cy="1900237"/>
          </a:xfrm>
          <a:prstGeom prst="straightConnector1">
            <a:avLst/>
          </a:prstGeom>
          <a:noFill/>
          <a:ln cap="rnd" cmpd="sng" w="9525">
            <a:solidFill>
              <a:srgbClr val="BABABA">
                <a:alpha val="4470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"/>
          <p:cNvSpPr txBox="1"/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E3E3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E3E3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E3E3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E3E3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E3E3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E3E3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E3E3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E3E3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E3E3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5444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E6E6E6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E6E6E6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E6E6E6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E6E6E6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E6E6E6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1" type="ftr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7" lvl="0" marL="447675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Welcome to the 2020-2021 school year.</a:t>
            </a:r>
            <a:endParaRPr/>
          </a:p>
          <a:p>
            <a:pPr indent="-285750" lvl="1" marL="822325" rtl="0" algn="l">
              <a:spcBef>
                <a:spcPts val="0"/>
              </a:spcBef>
              <a:spcAft>
                <a:spcPts val="0"/>
              </a:spcAft>
              <a:buSzPts val="1710"/>
              <a:buChar char="›"/>
            </a:pPr>
            <a:r>
              <a:rPr lang="en-US"/>
              <a:t>Things will be different as we are 100% virtual.</a:t>
            </a:r>
            <a:endParaRPr/>
          </a:p>
          <a:p>
            <a:pPr indent="-382587" lvl="0" marL="447675" rtl="0" algn="l">
              <a:spcBef>
                <a:spcPts val="0"/>
              </a:spcBef>
              <a:spcAft>
                <a:spcPts val="0"/>
              </a:spcAft>
              <a:buSzPts val="1440"/>
              <a:buChar char="⦿"/>
            </a:pPr>
            <a:r>
              <a:rPr lang="en-US"/>
              <a:t>Four things will always be on these slides:</a:t>
            </a:r>
            <a:endParaRPr/>
          </a:p>
          <a:p>
            <a:pPr indent="-285750" lvl="1" marL="822325" rtl="0" algn="l">
              <a:spcBef>
                <a:spcPts val="0"/>
              </a:spcBef>
              <a:spcAft>
                <a:spcPts val="0"/>
              </a:spcAft>
              <a:buSzPts val="1710"/>
              <a:buChar char="›"/>
            </a:pPr>
            <a:r>
              <a:rPr lang="en-US"/>
              <a:t>1) A bell ringer</a:t>
            </a:r>
            <a:endParaRPr/>
          </a:p>
          <a:p>
            <a:pPr indent="-228600" lvl="2" marL="1104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Something to do as you arrive</a:t>
            </a:r>
            <a:endParaRPr/>
          </a:p>
          <a:p>
            <a:pPr indent="-285750" lvl="1" marL="822325" rtl="0" algn="l">
              <a:spcBef>
                <a:spcPts val="0"/>
              </a:spcBef>
              <a:spcAft>
                <a:spcPts val="0"/>
              </a:spcAft>
              <a:buSzPts val="1710"/>
              <a:buChar char="›"/>
            </a:pPr>
            <a:r>
              <a:rPr lang="en-US"/>
              <a:t>2) A title slide</a:t>
            </a:r>
            <a:endParaRPr/>
          </a:p>
          <a:p>
            <a:pPr indent="-228600" lvl="2" marL="1104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Record it and the date in your notebook</a:t>
            </a:r>
            <a:endParaRPr/>
          </a:p>
          <a:p>
            <a:pPr indent="-285750" lvl="1" marL="822325" rtl="0" algn="l">
              <a:spcBef>
                <a:spcPts val="0"/>
              </a:spcBef>
              <a:spcAft>
                <a:spcPts val="0"/>
              </a:spcAft>
              <a:buSzPts val="1710"/>
              <a:buChar char="›"/>
            </a:pPr>
            <a:r>
              <a:rPr lang="en-US"/>
              <a:t>3) “Today’s Agenda”</a:t>
            </a:r>
            <a:endParaRPr/>
          </a:p>
          <a:p>
            <a:pPr indent="-228600" lvl="2" marL="1104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What will be happening in class</a:t>
            </a:r>
            <a:endParaRPr/>
          </a:p>
          <a:p>
            <a:pPr indent="-285750" lvl="1" marL="822325" rtl="0" algn="l">
              <a:spcBef>
                <a:spcPts val="0"/>
              </a:spcBef>
              <a:spcAft>
                <a:spcPts val="0"/>
              </a:spcAft>
              <a:buSzPts val="1710"/>
              <a:buChar char="›"/>
            </a:pPr>
            <a:r>
              <a:rPr lang="en-US"/>
              <a:t>4) </a:t>
            </a:r>
            <a:r>
              <a:rPr lang="en-US"/>
              <a:t>“The future”</a:t>
            </a:r>
            <a:endParaRPr/>
          </a:p>
          <a:p>
            <a:pPr indent="-228600" lvl="2" marL="1104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Homework / plans</a:t>
            </a:r>
            <a:endParaRPr/>
          </a:p>
          <a:p>
            <a:pPr indent="-230187" lvl="0" marL="447675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28600"/>
            <a:ext cx="7432431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2000" y="5609326"/>
            <a:ext cx="1772000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5">
            <a:alphaModFix/>
          </a:blip>
          <a:srcRect b="12629" l="3952" r="2833" t="22304"/>
          <a:stretch/>
        </p:blipFill>
        <p:spPr>
          <a:xfrm rot="-408902">
            <a:off x="7927567" y="4619430"/>
            <a:ext cx="1108495" cy="705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Frank-Schuy\2015-2016\SotMDesign.jpg" id="100" name="Google Shape;10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41050" y="3698823"/>
            <a:ext cx="781125" cy="7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3654" y="3288650"/>
            <a:ext cx="2000349" cy="4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4188" lvl="0" marL="484188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Frankfort-Schuyler Culture:</a:t>
            </a:r>
            <a:endParaRPr/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8" lvl="0" marL="447675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The following three slides are from OHM B.O.C.E.S, describing teacher beliefs and classroom behaviors in our area.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2015-2016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3520"/>
              <a:buNone/>
            </a:pPr>
            <a:r>
              <a:rPr lang="en-US" sz="4400">
                <a:solidFill>
                  <a:srgbClr val="000000"/>
                </a:solidFill>
              </a:rPr>
              <a:t>Above all, the majority of teachers believe that if they are not </a:t>
            </a:r>
            <a:r>
              <a:rPr i="1" lang="en-US" sz="4400">
                <a:solidFill>
                  <a:srgbClr val="000000"/>
                </a:solidFill>
              </a:rPr>
              <a:t>talking</a:t>
            </a:r>
            <a:r>
              <a:rPr lang="en-US" sz="4400">
                <a:solidFill>
                  <a:srgbClr val="000000"/>
                </a:solidFill>
              </a:rPr>
              <a:t>, then they are not </a:t>
            </a:r>
            <a:r>
              <a:rPr i="1" lang="en-US" sz="4400">
                <a:solidFill>
                  <a:srgbClr val="000000"/>
                </a:solidFill>
              </a:rPr>
              <a:t>teaching.</a:t>
            </a:r>
            <a:endParaRPr sz="4400">
              <a:solidFill>
                <a:srgbClr val="000000"/>
              </a:solidFill>
            </a:endParaRPr>
          </a:p>
        </p:txBody>
      </p:sp>
      <p:sp>
        <p:nvSpPr>
          <p:cNvPr id="166" name="Google Shape;166;p23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4188" lvl="0" marL="484188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Instructional Rounds &amp; Culture: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descr="C:\Users\lhedges\AppData\Local\Microsoft\Windows\Temporary Internet Files\Content.IE5\QCXVCU0F\male-teacher-cartoon[1].jpg" id="167" name="Google Shape;16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4081937"/>
            <a:ext cx="3657600" cy="2611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The majority of teachers believe that our students need their hands held; that they “can’t” because they are poor.</a:t>
            </a:r>
            <a:endParaRPr/>
          </a:p>
          <a:p>
            <a:pPr indent="0" lvl="0" marL="109728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109728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Thus, the majority of our teachers believe that our students “need” them much more than they actually do.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4" name="Google Shape;174;p24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4188" lvl="0" marL="484188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Our Region’s Culture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3352800" y="1066800"/>
            <a:ext cx="3733800" cy="3733800"/>
          </a:xfrm>
          <a:prstGeom prst="triangle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5"/>
          <p:cNvSpPr/>
          <p:nvPr/>
        </p:nvSpPr>
        <p:spPr>
          <a:xfrm rot="10800000">
            <a:off x="990600" y="1066800"/>
            <a:ext cx="3733800" cy="3733800"/>
          </a:xfrm>
          <a:prstGeom prst="triangle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914400" y="457200"/>
            <a:ext cx="31534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rPr>
              <a:t>TEACHER RESPONSIBILITY</a:t>
            </a:r>
            <a:endParaRPr/>
          </a:p>
        </p:txBody>
      </p:sp>
      <p:sp>
        <p:nvSpPr>
          <p:cNvPr id="184" name="Google Shape;184;p25"/>
          <p:cNvSpPr txBox="1"/>
          <p:nvPr/>
        </p:nvSpPr>
        <p:spPr>
          <a:xfrm>
            <a:off x="3200400" y="4953000"/>
            <a:ext cx="4343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rPr>
              <a:t>STUDENT RESPONSIBILITY</a:t>
            </a:r>
            <a:endParaRPr/>
          </a:p>
        </p:txBody>
      </p:sp>
      <p:cxnSp>
        <p:nvCxnSpPr>
          <p:cNvPr id="185" name="Google Shape;185;p25"/>
          <p:cNvCxnSpPr/>
          <p:nvPr/>
        </p:nvCxnSpPr>
        <p:spPr>
          <a:xfrm>
            <a:off x="685800" y="1752600"/>
            <a:ext cx="7391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" name="Google Shape;186;p25"/>
          <p:cNvSpPr txBox="1"/>
          <p:nvPr/>
        </p:nvSpPr>
        <p:spPr>
          <a:xfrm>
            <a:off x="1676400" y="1295400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Focus Lesson</a:t>
            </a:r>
            <a:endParaRPr/>
          </a:p>
        </p:txBody>
      </p:sp>
      <p:cxnSp>
        <p:nvCxnSpPr>
          <p:cNvPr id="187" name="Google Shape;187;p25"/>
          <p:cNvCxnSpPr/>
          <p:nvPr/>
        </p:nvCxnSpPr>
        <p:spPr>
          <a:xfrm>
            <a:off x="609600" y="2819400"/>
            <a:ext cx="7391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25"/>
          <p:cNvCxnSpPr/>
          <p:nvPr/>
        </p:nvCxnSpPr>
        <p:spPr>
          <a:xfrm>
            <a:off x="533400" y="3886200"/>
            <a:ext cx="7391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25"/>
          <p:cNvSpPr txBox="1"/>
          <p:nvPr/>
        </p:nvSpPr>
        <p:spPr>
          <a:xfrm>
            <a:off x="1828800" y="18288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Guided Instruction</a:t>
            </a:r>
            <a:endParaRPr/>
          </a:p>
        </p:txBody>
      </p:sp>
      <p:sp>
        <p:nvSpPr>
          <p:cNvPr id="190" name="Google Shape;190;p25"/>
          <p:cNvSpPr txBox="1"/>
          <p:nvPr/>
        </p:nvSpPr>
        <p:spPr>
          <a:xfrm>
            <a:off x="5927725" y="1127125"/>
            <a:ext cx="9541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“I do it”</a:t>
            </a:r>
            <a:endParaRPr/>
          </a:p>
        </p:txBody>
      </p:sp>
      <p:sp>
        <p:nvSpPr>
          <p:cNvPr id="191" name="Google Shape;191;p25"/>
          <p:cNvSpPr txBox="1"/>
          <p:nvPr/>
        </p:nvSpPr>
        <p:spPr>
          <a:xfrm>
            <a:off x="6130260" y="2069068"/>
            <a:ext cx="11849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“We do it”</a:t>
            </a:r>
            <a:endParaRPr/>
          </a:p>
        </p:txBody>
      </p:sp>
      <p:sp>
        <p:nvSpPr>
          <p:cNvPr id="192" name="Google Shape;192;p25"/>
          <p:cNvSpPr txBox="1"/>
          <p:nvPr/>
        </p:nvSpPr>
        <p:spPr>
          <a:xfrm>
            <a:off x="6465888" y="3048000"/>
            <a:ext cx="11721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“You do it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  together”</a:t>
            </a:r>
            <a:endParaRPr/>
          </a:p>
        </p:txBody>
      </p:sp>
      <p:sp>
        <p:nvSpPr>
          <p:cNvPr id="193" name="Google Shape;193;p25"/>
          <p:cNvSpPr txBox="1"/>
          <p:nvPr/>
        </p:nvSpPr>
        <p:spPr>
          <a:xfrm>
            <a:off x="3870325" y="2955925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4175125" y="3108325"/>
            <a:ext cx="14410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Collaborative</a:t>
            </a:r>
            <a:endParaRPr/>
          </a:p>
        </p:txBody>
      </p:sp>
      <p:sp>
        <p:nvSpPr>
          <p:cNvPr id="195" name="Google Shape;195;p25"/>
          <p:cNvSpPr txBox="1"/>
          <p:nvPr/>
        </p:nvSpPr>
        <p:spPr>
          <a:xfrm>
            <a:off x="3886200" y="4191000"/>
            <a:ext cx="1841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4191000" y="4038600"/>
            <a:ext cx="13260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Independent</a:t>
            </a:r>
            <a:endParaRPr/>
          </a:p>
        </p:txBody>
      </p:sp>
      <p:sp>
        <p:nvSpPr>
          <p:cNvPr id="197" name="Google Shape;197;p25"/>
          <p:cNvSpPr txBox="1"/>
          <p:nvPr/>
        </p:nvSpPr>
        <p:spPr>
          <a:xfrm>
            <a:off x="6918325" y="4078069"/>
            <a:ext cx="113617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“You do it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   alone”</a:t>
            </a:r>
            <a:endParaRPr/>
          </a:p>
        </p:txBody>
      </p:sp>
      <p:sp>
        <p:nvSpPr>
          <p:cNvPr id="198" name="Google Shape;198;p25"/>
          <p:cNvSpPr txBox="1"/>
          <p:nvPr/>
        </p:nvSpPr>
        <p:spPr>
          <a:xfrm>
            <a:off x="5219700" y="5791200"/>
            <a:ext cx="20200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Fisher and Frey</a:t>
            </a:r>
            <a:endParaRPr sz="18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3E3E3"/>
                </a:solidFill>
              </a:rPr>
              <a:t>Locations Around The Room:</a:t>
            </a:r>
            <a:endParaRPr>
              <a:solidFill>
                <a:srgbClr val="E3E3E3"/>
              </a:solidFill>
            </a:endParaRPr>
          </a:p>
        </p:txBody>
      </p:sp>
      <p:sp>
        <p:nvSpPr>
          <p:cNvPr id="204" name="Google Shape;204;p26"/>
          <p:cNvSpPr txBox="1"/>
          <p:nvPr>
            <p:ph idx="1" type="body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8" lvl="0" marL="447675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Sign-Out Sheet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Office/Guidance/Nurse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Restroom/drink at other times please.</a:t>
            </a:r>
            <a:endParaRPr/>
          </a:p>
          <a:p>
            <a:pPr indent="-382588" lvl="0" marL="447675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Tardy Passes</a:t>
            </a:r>
            <a:endParaRPr/>
          </a:p>
          <a:p>
            <a:pPr indent="-382588" lvl="0" marL="447675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Stapler</a:t>
            </a:r>
            <a:endParaRPr/>
          </a:p>
          <a:p>
            <a:pPr indent="-382588" lvl="0" marL="447675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Hole Puncher</a:t>
            </a:r>
            <a:endParaRPr/>
          </a:p>
          <a:p>
            <a:pPr indent="-382588" lvl="0" marL="447675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Garbage &amp; Recycling</a:t>
            </a:r>
            <a:endParaRPr/>
          </a:p>
          <a:p>
            <a:pPr indent="-382588" lvl="0" marL="447675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Other?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type="title"/>
          </p:nvPr>
        </p:nvSpPr>
        <p:spPr>
          <a:xfrm>
            <a:off x="457200" y="267494"/>
            <a:ext cx="84582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4188" lvl="0" marL="484188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Mr. Short’s Student of the Month</a:t>
            </a:r>
            <a:endParaRPr/>
          </a:p>
        </p:txBody>
      </p:sp>
      <p:sp>
        <p:nvSpPr>
          <p:cNvPr id="211" name="Google Shape;211;p27"/>
          <p:cNvSpPr txBox="1"/>
          <p:nvPr>
            <p:ph idx="1" type="body"/>
          </p:nvPr>
        </p:nvSpPr>
        <p:spPr>
          <a:xfrm>
            <a:off x="4724400" y="2277794"/>
            <a:ext cx="4648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8" lvl="0" marL="447675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Criteria: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Hard Work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Focus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Participation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Respect</a:t>
            </a:r>
            <a:endParaRPr/>
          </a:p>
          <a:p>
            <a:pPr indent="-128905" lvl="1" marL="822325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Two students from Public Speaking, two from English 12.</a:t>
            </a:r>
            <a:endParaRPr/>
          </a:p>
        </p:txBody>
      </p:sp>
      <p:pic>
        <p:nvPicPr>
          <p:cNvPr descr="E:\Frank-Schuy\2015-2016\SotMDesign.jpg" id="212" name="Google Shape;2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43076"/>
            <a:ext cx="54864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4188" lvl="0" marL="484188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 Tags:</a:t>
            </a:r>
            <a:endParaRPr/>
          </a:p>
        </p:txBody>
      </p:sp>
      <p:sp>
        <p:nvSpPr>
          <p:cNvPr id="218" name="Google Shape;218;p28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7" lvl="0" marL="447675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Tell about yourself with your name.</a:t>
            </a:r>
            <a:endParaRPr/>
          </a:p>
          <a:p>
            <a:pPr indent="-329565" lvl="1" marL="822325" rtl="0" algn="l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-US"/>
              <a:t>On a sheet of paper write your name in </a:t>
            </a:r>
            <a:r>
              <a:rPr b="1" lang="en-US">
                <a:solidFill>
                  <a:srgbClr val="FFFF00"/>
                </a:solidFill>
              </a:rPr>
              <a:t>large font </a:t>
            </a:r>
            <a:r>
              <a:rPr lang="en-US"/>
              <a:t>and </a:t>
            </a:r>
            <a:r>
              <a:rPr b="1" lang="en-US">
                <a:solidFill>
                  <a:srgbClr val="FFFF00"/>
                </a:solidFill>
              </a:rPr>
              <a:t>decorate</a:t>
            </a:r>
            <a:r>
              <a:rPr lang="en-US">
                <a:solidFill>
                  <a:srgbClr val="FFFF00"/>
                </a:solidFill>
              </a:rPr>
              <a:t> your name tag </a:t>
            </a:r>
            <a:r>
              <a:rPr lang="en-US"/>
              <a:t>to </a:t>
            </a:r>
            <a:r>
              <a:rPr i="1" lang="en-US">
                <a:solidFill>
                  <a:srgbClr val="FFFF00"/>
                </a:solidFill>
              </a:rPr>
              <a:t>show who you are</a:t>
            </a:r>
            <a:r>
              <a:rPr lang="en-US"/>
              <a:t>.</a:t>
            </a:r>
            <a:endParaRPr/>
          </a:p>
          <a:p>
            <a:pPr indent="-271144" lvl="2" marL="110490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Pictures, magazine cut outs, drawings to show your hobbies, interests, &amp; life.</a:t>
            </a:r>
            <a:endParaRPr/>
          </a:p>
          <a:p>
            <a:pPr indent="-33401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People should be able to learn about you by looking at your nametag.</a:t>
            </a:r>
            <a:endParaRPr/>
          </a:p>
          <a:p>
            <a:pPr indent="-271144" lvl="2" marL="110490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We will need name tags for the next two weeks.</a:t>
            </a:r>
            <a:endParaRPr/>
          </a:p>
          <a:p>
            <a:pPr indent="-230188" lvl="0" marL="447675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/>
          <p:nvPr>
            <p:ph idx="1" type="body"/>
          </p:nvPr>
        </p:nvSpPr>
        <p:spPr>
          <a:xfrm>
            <a:off x="457199" y="1752600"/>
            <a:ext cx="6172201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8" lvl="0" marL="447675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b="1" lang="en-US"/>
              <a:t>Homework: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Signatures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Get Public Speaking  materials:</a:t>
            </a:r>
            <a:endParaRPr/>
          </a:p>
          <a:p>
            <a:pPr indent="-228600" lvl="2" marL="1104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Binder, notebook, note cards, </a:t>
            </a:r>
            <a:r>
              <a:rPr lang="en-US">
                <a:solidFill>
                  <a:srgbClr val="FFFF00"/>
                </a:solidFill>
              </a:rPr>
              <a:t>antiperspirant/deodorant</a:t>
            </a:r>
            <a:endParaRPr/>
          </a:p>
          <a:p>
            <a:pPr indent="-447992" lvl="0" marL="447675" rtl="0" algn="l">
              <a:spcBef>
                <a:spcPts val="520"/>
              </a:spcBef>
              <a:spcAft>
                <a:spcPts val="0"/>
              </a:spcAft>
              <a:buSzPts val="2470"/>
              <a:buChar char="⦿"/>
            </a:pPr>
            <a:r>
              <a:rPr lang="en-US"/>
              <a:t>Next Class</a:t>
            </a:r>
            <a:endParaRPr/>
          </a:p>
          <a:p>
            <a:pPr indent="-33401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Decorated name tag due:</a:t>
            </a:r>
            <a:endParaRPr/>
          </a:p>
          <a:p>
            <a:pPr indent="-228600" lvl="2" marL="1104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u="sng"/>
              <a:t>Days 1 &amp; 3:</a:t>
            </a:r>
            <a:r>
              <a:rPr lang="en-US"/>
              <a:t> </a:t>
            </a:r>
            <a:r>
              <a:rPr lang="en-US"/>
              <a:t>Monday</a:t>
            </a:r>
            <a:r>
              <a:rPr lang="en-US"/>
              <a:t>, the</a:t>
            </a:r>
            <a:r>
              <a:rPr lang="en-US"/>
              <a:t> 21</a:t>
            </a:r>
            <a:r>
              <a:rPr baseline="30000" lang="en-US"/>
              <a:t>st</a:t>
            </a:r>
            <a:endParaRPr baseline="30000"/>
          </a:p>
          <a:p>
            <a:pPr indent="-228600" lvl="2" marL="11049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u="sng"/>
              <a:t>Days 2 &amp; 4:</a:t>
            </a:r>
            <a:r>
              <a:rPr lang="en-US"/>
              <a:t> Tuesday, the</a:t>
            </a:r>
            <a:r>
              <a:rPr lang="en-US"/>
              <a:t> 22</a:t>
            </a:r>
            <a:r>
              <a:rPr baseline="30000" lang="en-US"/>
              <a:t>nd</a:t>
            </a:r>
            <a:endParaRPr/>
          </a:p>
        </p:txBody>
      </p:sp>
      <p:pic>
        <p:nvPicPr>
          <p:cNvPr id="224" name="Google Shape;22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104" y="267494"/>
            <a:ext cx="4793200" cy="138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9"/>
          <p:cNvSpPr/>
          <p:nvPr/>
        </p:nvSpPr>
        <p:spPr>
          <a:xfrm>
            <a:off x="3491345" y="477057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9"/>
          <p:cNvPicPr preferRelativeResize="0"/>
          <p:nvPr/>
        </p:nvPicPr>
        <p:blipFill rotWithShape="1">
          <a:blip r:embed="rId4">
            <a:alphaModFix/>
          </a:blip>
          <a:srcRect b="33334" l="11437" r="26634" t="22093"/>
          <a:stretch/>
        </p:blipFill>
        <p:spPr>
          <a:xfrm rot="-5400000">
            <a:off x="6412901" y="4109082"/>
            <a:ext cx="2945883" cy="274379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9"/>
          <p:cNvSpPr/>
          <p:nvPr/>
        </p:nvSpPr>
        <p:spPr>
          <a:xfrm>
            <a:off x="6513950" y="2682025"/>
            <a:ext cx="2451600" cy="1402200"/>
          </a:xfrm>
          <a:prstGeom prst="wedgeRoundRectCallout">
            <a:avLst>
              <a:gd fmla="val -24" name="adj1"/>
              <a:gd fmla="val 101232" name="adj2"/>
              <a:gd fmla="val 16667" name="adj3"/>
            </a:avLst>
          </a:prstGeom>
          <a:solidFill>
            <a:srgbClr val="FFFFFF"/>
          </a:solidFill>
          <a:ln cap="flat" cmpd="sng" w="25400">
            <a:solidFill>
              <a:srgbClr val="8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800000"/>
                </a:solidFill>
                <a:latin typeface="Oswald"/>
                <a:ea typeface="Oswald"/>
                <a:cs typeface="Oswald"/>
                <a:sym typeface="Oswald"/>
              </a:rPr>
              <a:t>Nervous?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800000"/>
                </a:solidFill>
                <a:latin typeface="Oswald"/>
                <a:ea typeface="Oswald"/>
                <a:cs typeface="Oswald"/>
                <a:sym typeface="Oswald"/>
              </a:rPr>
              <a:t>It’s okay, it will get better.</a:t>
            </a:r>
            <a:endParaRPr sz="3000">
              <a:solidFill>
                <a:srgbClr val="8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484632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3E3E3"/>
                </a:solidFill>
              </a:rPr>
              <a:t>Welcome</a:t>
            </a:r>
            <a:endParaRPr>
              <a:solidFill>
                <a:srgbClr val="E3E3E3"/>
              </a:solidFill>
            </a:endParaRPr>
          </a:p>
        </p:txBody>
      </p:sp>
      <p:sp>
        <p:nvSpPr>
          <p:cNvPr id="108" name="Google Shape;108;p14"/>
          <p:cNvSpPr txBox="1"/>
          <p:nvPr>
            <p:ph idx="1" type="subTitle"/>
          </p:nvPr>
        </p:nvSpPr>
        <p:spPr>
          <a:xfrm>
            <a:off x="540544" y="2250280"/>
            <a:ext cx="806291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/>
              <a:t>Mr. Short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/>
              <a:t>Public Speaking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/>
              <a:t>14 or 15 September 2020</a:t>
            </a:r>
            <a:endParaRPr/>
          </a:p>
        </p:txBody>
      </p:sp>
      <p:pic>
        <p:nvPicPr>
          <p:cNvPr descr="E:\Frank-Schuy\2015-2016\SotMDesign.jpg" id="109" name="Google Shape;10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514" y="2438399"/>
            <a:ext cx="4627791" cy="4627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4188" lvl="0" marL="484188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Today’s</a:t>
            </a:r>
            <a:endParaRPr/>
          </a:p>
        </p:txBody>
      </p:sp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8" lvl="0" marL="447675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Syllabus Review</a:t>
            </a:r>
            <a:endParaRPr/>
          </a:p>
          <a:p>
            <a:pPr indent="-382588" lvl="0" marL="447675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This Year’s Speeches</a:t>
            </a:r>
            <a:endParaRPr/>
          </a:p>
          <a:p>
            <a:pPr indent="-382588" lvl="0" marL="447675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Policies and Procedures</a:t>
            </a:r>
            <a:endParaRPr/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 b="12630" l="3957" r="2826" t="22306"/>
          <a:stretch/>
        </p:blipFill>
        <p:spPr>
          <a:xfrm rot="-408896">
            <a:off x="2689201" y="11713"/>
            <a:ext cx="2874977" cy="1829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4188" lvl="0" marL="484188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Syllabus Review:</a:t>
            </a:r>
            <a:endParaRPr/>
          </a:p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457200" y="1882808"/>
            <a:ext cx="4267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8" lvl="0" marL="447675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Overview</a:t>
            </a:r>
            <a:endParaRPr/>
          </a:p>
          <a:p>
            <a:pPr indent="-382588" lvl="0" marL="447675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Goals &amp; Objectives</a:t>
            </a:r>
            <a:endParaRPr/>
          </a:p>
          <a:p>
            <a:pPr indent="-382588" lvl="0" marL="447675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Materials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>
                <a:solidFill>
                  <a:srgbClr val="FFFF00"/>
                </a:solidFill>
              </a:rPr>
              <a:t>Antiperspirant / Deodorant</a:t>
            </a:r>
            <a:endParaRPr/>
          </a:p>
          <a:p>
            <a:pPr indent="-382588" lvl="0" marL="447675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Class Policies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Tardy Passes</a:t>
            </a:r>
            <a:endParaRPr/>
          </a:p>
          <a:p>
            <a:pPr indent="-128905" lvl="1" marL="822325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4648200" y="1905000"/>
            <a:ext cx="4267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8" lvl="0" marL="447675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Grading</a:t>
            </a:r>
            <a:endParaRPr/>
          </a:p>
          <a:p>
            <a:pPr indent="-285750" lvl="1" marL="822325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Rubrics</a:t>
            </a:r>
            <a:endParaRPr/>
          </a:p>
          <a:p>
            <a:pPr indent="-285750" lvl="1" marL="822325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Late Work</a:t>
            </a:r>
            <a:endParaRPr/>
          </a:p>
          <a:p>
            <a:pPr indent="-382588" lvl="0" marL="44767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Absences</a:t>
            </a:r>
            <a:endParaRPr/>
          </a:p>
          <a:p>
            <a:pPr indent="-382588" lvl="0" marL="44767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Academic Integrity</a:t>
            </a:r>
            <a:endParaRPr/>
          </a:p>
          <a:p>
            <a:pPr indent="-382588" lvl="0" marL="44767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Signatures</a:t>
            </a:r>
            <a:endParaRPr/>
          </a:p>
          <a:p>
            <a:pPr indent="-128905" lvl="1" marL="822325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4188" lvl="0" marL="484188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"Off and Away until the End of the Day"</a:t>
            </a:r>
            <a:endParaRPr/>
          </a:p>
        </p:txBody>
      </p:sp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8" lvl="0" marL="447675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Is it a cell phone?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"Off and Away until the End of the Day“</a:t>
            </a:r>
            <a:endParaRPr/>
          </a:p>
          <a:p>
            <a:pPr indent="-382588" lvl="0" marL="447675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Is it an Apple product?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"Off and Away until the End of the Day“</a:t>
            </a:r>
            <a:endParaRPr/>
          </a:p>
          <a:p>
            <a:pPr indent="-382588" lvl="0" marL="447675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Is it a music/gaming device?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"Off and Away until the End of the Day“</a:t>
            </a:r>
            <a:endParaRPr/>
          </a:p>
          <a:p>
            <a:pPr indent="-382588" lvl="0" marL="447675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Is it anything electronic not necessary to continue life functions?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"Off and Away until the End of the Day"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4188" lvl="0" marL="484188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Cell Phones for Academic Use:</a:t>
            </a:r>
            <a:endParaRPr/>
          </a:p>
        </p:txBody>
      </p:sp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8" lvl="0" marL="447675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This year, you will video record a few of your presentations with your phone.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These videos are for your personal use to help improve presentations.</a:t>
            </a:r>
            <a:endParaRPr/>
          </a:p>
          <a:p>
            <a:pPr indent="-382588" lvl="0" marL="447675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Your first recorded presentation will be 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FF00"/>
                </a:solidFill>
              </a:rPr>
              <a:t>Monday </a:t>
            </a:r>
            <a:r>
              <a:rPr lang="en-US">
                <a:solidFill>
                  <a:srgbClr val="FFFF00"/>
                </a:solidFill>
              </a:rPr>
              <a:t>or Tuesday </a:t>
            </a:r>
            <a:r>
              <a:rPr lang="en-US"/>
              <a:t>next </a:t>
            </a:r>
            <a:r>
              <a:rPr lang="en-US"/>
              <a:t>week.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You will be introducing yourself to the class.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Be sure to have your phone or other video recording device.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4188" lvl="0" marL="484188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“Stage Fright”</a:t>
            </a:r>
            <a:endParaRPr/>
          </a:p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8" lvl="0" marL="447675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This quarter is designed to help you feel comfortable presenting to the class.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Our first presentation will be next week.</a:t>
            </a:r>
            <a:endParaRPr/>
          </a:p>
          <a:p>
            <a:pPr indent="-228600" lvl="2" marL="1104900" rtl="0" algn="l"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Introduce yourself to the class on video chat.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The presentation after this, you will be able to </a:t>
            </a:r>
            <a:r>
              <a:rPr lang="en-US">
                <a:solidFill>
                  <a:srgbClr val="FFFF00"/>
                </a:solidFill>
              </a:rPr>
              <a:t>turn your camera off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4188" lvl="0" marL="484188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We Will Learn:</a:t>
            </a:r>
            <a:endParaRPr/>
          </a:p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1627" lvl="0" marL="447675" rtl="0" algn="l">
              <a:spcBef>
                <a:spcPts val="0"/>
              </a:spcBef>
              <a:spcAft>
                <a:spcPts val="0"/>
              </a:spcAft>
              <a:buSzPts val="1440"/>
              <a:buChar char="⦿"/>
            </a:pPr>
            <a:r>
              <a:rPr lang="en-US"/>
              <a:t>How </a:t>
            </a:r>
            <a:r>
              <a:rPr lang="en-US"/>
              <a:t>to become a better public speaker.</a:t>
            </a:r>
            <a:endParaRPr/>
          </a:p>
          <a:p>
            <a:pPr indent="-285750" lvl="1" marL="822325" rtl="0" algn="l">
              <a:spcBef>
                <a:spcPts val="0"/>
              </a:spcBef>
              <a:spcAft>
                <a:spcPts val="0"/>
              </a:spcAft>
              <a:buSzPts val="1710"/>
              <a:buChar char="›"/>
            </a:pPr>
            <a:r>
              <a:rPr lang="en-US"/>
              <a:t>This is done through:</a:t>
            </a:r>
            <a:endParaRPr/>
          </a:p>
          <a:p>
            <a:pPr indent="-271144" lvl="2" marL="110490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Confidence</a:t>
            </a:r>
            <a:endParaRPr/>
          </a:p>
          <a:p>
            <a:pPr indent="-271144" lvl="2" marL="110490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Physical Presence</a:t>
            </a:r>
            <a:endParaRPr/>
          </a:p>
          <a:p>
            <a:pPr indent="-271144" lvl="2" marL="110490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Volume &amp; Tone</a:t>
            </a:r>
            <a:endParaRPr/>
          </a:p>
          <a:p>
            <a:pPr indent="-271144" lvl="2" marL="110490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Diction &amp; Voice</a:t>
            </a:r>
            <a:endParaRPr/>
          </a:p>
          <a:p>
            <a:pPr indent="-271144" lvl="2" marL="110490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Organization &amp; Structure</a:t>
            </a:r>
            <a:endParaRPr/>
          </a:p>
          <a:p>
            <a:pPr indent="-271144" lvl="2" marL="110490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Interaction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4188" lvl="0" marL="484188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Year’s </a:t>
            </a:r>
            <a:r>
              <a:rPr lang="en-US">
                <a:solidFill>
                  <a:srgbClr val="E3E3E3"/>
                </a:solidFill>
              </a:rPr>
              <a:t>Speeches:</a:t>
            </a:r>
            <a:endParaRPr/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457200" y="1441100"/>
            <a:ext cx="8229600" cy="52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8" lvl="0" marL="447675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/>
              <a:t>We will cover the following areas: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Informative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Persuasive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Entertaining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Visual Aid (Show &amp; Tell)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Demonstration (How To)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Movie Review</a:t>
            </a:r>
            <a:endParaRPr/>
          </a:p>
          <a:p>
            <a:pPr indent="-237490" lvl="1" marL="822325" rtl="0" algn="l">
              <a:spcBef>
                <a:spcPts val="520"/>
              </a:spcBef>
              <a:spcAft>
                <a:spcPts val="0"/>
              </a:spcAft>
              <a:buSzPts val="1710"/>
              <a:buChar char="›"/>
            </a:pPr>
            <a:r>
              <a:rPr lang="en-US"/>
              <a:t>Story Telling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Computer Aided Presentations</a:t>
            </a:r>
            <a:endParaRPr/>
          </a:p>
          <a:p>
            <a:pPr indent="-285750" lvl="1" marL="822325" rtl="0" algn="l">
              <a:spcBef>
                <a:spcPts val="520"/>
              </a:spcBef>
              <a:spcAft>
                <a:spcPts val="0"/>
              </a:spcAft>
              <a:buSzPts val="2470"/>
              <a:buChar char="›"/>
            </a:pPr>
            <a:r>
              <a:rPr lang="en-US"/>
              <a:t>Extemporaneous (“With little preparation”)</a:t>
            </a:r>
            <a:endParaRPr/>
          </a:p>
          <a:p>
            <a:pPr indent="-128905" lvl="1" marL="822325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erv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